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56" r:id="rId2"/>
  </p:sldMasterIdLst>
  <p:notesMasterIdLst>
    <p:notesMasterId r:id="rId2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Lato" panose="020F0502020204030203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j6LEmzbJxHVSow78DiajoF97hJ1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74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Bom boa noite gente, hoje vamos focar mais na parte prática.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Como na semana passada a gente não conseguiu montar aos projetos, a gente vai dedicar aqui praticamente toda aula para montar os projetinhos e tirar dúvidas e explicar como eles funcionam, então primeiro a gente vai voltar lá na aula 4 né, e eu queria que vocês montassem para essa aula o semáforo com um botão né vamos entender lá que tá funcionando o que ele tá fazendo.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Tá em seguida tá a gente vai montar o projetinho 6 tá bom que é o é a sequência de leds controlada por um potenciômetro eu vou explicar para vocês o que acontece. Por fim, a gente vai monta os projetos 7, 8 e 9, mas se não der tempo, vamos pelo menos montar o projeto 7 e 8 e o 9 fica para casa.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Vamos pegar os kits.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+ Black">
  <p:cSld name="Logo + Black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5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5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7" name="Google Shape;67;p25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5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6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26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6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7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27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7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8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8"/>
          <p:cNvSpPr txBox="1">
            <a:spLocks noGrp="1"/>
          </p:cNvSpPr>
          <p:nvPr>
            <p:ph type="body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8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9"/>
          <p:cNvSpPr txBox="1"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9"/>
          <p:cNvSpPr txBox="1"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8" name="Google Shape;88;p29"/>
          <p:cNvSpPr txBox="1">
            <a:spLocks noGrp="1"/>
          </p:cNvSpPr>
          <p:nvPr>
            <p:ph type="body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9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0" name="Google Shape;90;p29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29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9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0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0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0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1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1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2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2"/>
          <p:cNvSpPr txBox="1">
            <a:spLocks noGrp="1"/>
          </p:cNvSpPr>
          <p:nvPr>
            <p:ph type="body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03" name="Google Shape;103;p32"/>
          <p:cNvSpPr txBox="1">
            <a:spLocks noGrp="1"/>
          </p:cNvSpPr>
          <p:nvPr>
            <p:ph type="body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4" name="Google Shape;104;p32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32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3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3"/>
          <p:cNvSpPr>
            <a:spLocks noGrp="1"/>
          </p:cNvSpPr>
          <p:nvPr>
            <p:ph type="pic" idx="2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33"/>
          <p:cNvSpPr txBox="1">
            <a:spLocks noGrp="1"/>
          </p:cNvSpPr>
          <p:nvPr>
            <p:ph type="body" idx="1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0" name="Google Shape;110;p33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33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4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34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34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obj">
  <p:cSld name="OBJEC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6"/>
          <p:cNvSpPr txBox="1"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36"/>
          <p:cNvSpPr txBox="1">
            <a:spLocks noGrp="1"/>
          </p:cNvSpPr>
          <p:nvPr>
            <p:ph type="subTitle" idx="1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36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36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36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5"/>
          <p:cNvSpPr txBox="1">
            <a:spLocks noGrp="1"/>
          </p:cNvSpPr>
          <p:nvPr>
            <p:ph type="body" idx="1"/>
          </p:nvPr>
        </p:nvSpPr>
        <p:spPr>
          <a:xfrm rot="5400000">
            <a:off x="604044" y="389731"/>
            <a:ext cx="5811838" cy="576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35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35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7"/>
          <p:cNvSpPr txBox="1"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7"/>
          <p:cNvSpPr txBox="1">
            <a:spLocks noGrp="1"/>
          </p:cNvSpPr>
          <p:nvPr>
            <p:ph type="body" idx="1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7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7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7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8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 extrusionOk="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8"/>
          <p:cNvSpPr txBox="1"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38"/>
          <p:cNvSpPr txBox="1">
            <a:spLocks noGrp="1"/>
          </p:cNvSpPr>
          <p:nvPr>
            <p:ph type="body" idx="1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38"/>
          <p:cNvSpPr txBox="1">
            <a:spLocks noGrp="1"/>
          </p:cNvSpPr>
          <p:nvPr>
            <p:ph type="body" idx="2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38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38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38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9"/>
          <p:cNvSpPr txBox="1"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39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39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39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0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40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40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1"/>
          <p:cNvSpPr txBox="1"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4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41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41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41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3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3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0065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abeçalho da Seção">
  <p:cSld name="1_Cabeçalho da Seção"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975644"/>
            <a:ext cx="9143999" cy="2906713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24"/>
          <p:cNvSpPr txBox="1">
            <a:spLocks noGrp="1"/>
          </p:cNvSpPr>
          <p:nvPr>
            <p:ph type="title"/>
          </p:nvPr>
        </p:nvSpPr>
        <p:spPr>
          <a:xfrm>
            <a:off x="628650" y="2073528"/>
            <a:ext cx="8387603" cy="123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000"/>
              <a:buFont typeface="Arial"/>
              <a:buNone/>
              <a:defRPr sz="3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2" name="Google Shape;6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070" y="2039438"/>
            <a:ext cx="149369" cy="259293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24"/>
          <p:cNvSpPr txBox="1"/>
          <p:nvPr/>
        </p:nvSpPr>
        <p:spPr>
          <a:xfrm>
            <a:off x="628649" y="3357951"/>
            <a:ext cx="8024534" cy="123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Arial"/>
              <a:buNone/>
            </a:pPr>
            <a:r>
              <a:rPr lang="pt-BR" sz="1400" b="1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Todos direitos reservados. Reprodução ou divulgação total ou parcial deste documento é expressamente proibido sem o consentimento formal, por escrito, do Professor (autor).</a:t>
            </a:r>
            <a:endParaRPr sz="2800" b="1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2"/>
            <a:ext cx="9144000" cy="686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0"/>
          <p:cNvPicPr preferRelativeResize="0"/>
          <p:nvPr/>
        </p:nvPicPr>
        <p:blipFill rotWithShape="1">
          <a:blip r:embed="rId10">
            <a:alphaModFix/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2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2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3" name="Google Shape;53;p2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829017" y="329329"/>
            <a:ext cx="997107" cy="272893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"/>
          <p:cNvSpPr/>
          <p:nvPr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22"/>
          <p:cNvSpPr/>
          <p:nvPr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hyperlink" Target="https://www.tinkercad.com/things/7gGIaHKwKaj?sharecode=1TrpxkViBZxqaoT1j6_jZitVRZhsfqe2xu3E33KvJ9k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hyperlink" Target="https://www.tinkercad.com/things/hK5JDbCrjyz?sharecode=pp-3qGgelRpNyWgKDgmOacRYwf93J0qEP1H78ZNgBpA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6200" y="837363"/>
            <a:ext cx="9135541" cy="5138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69542" y="2997941"/>
            <a:ext cx="3204916" cy="862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0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RTC?</a:t>
            </a:r>
            <a:endParaRPr/>
          </a:p>
        </p:txBody>
      </p:sp>
      <p:pic>
        <p:nvPicPr>
          <p:cNvPr id="241" name="Google Shape;241;p10" descr="Clock signals | CircuitVerse"/>
          <p:cNvPicPr preferRelativeResize="0"/>
          <p:nvPr/>
        </p:nvPicPr>
        <p:blipFill rotWithShape="1">
          <a:blip r:embed="rId3">
            <a:alphaModFix/>
          </a:blip>
          <a:srcRect b="16799"/>
          <a:stretch/>
        </p:blipFill>
        <p:spPr>
          <a:xfrm>
            <a:off x="107504" y="1024300"/>
            <a:ext cx="2857503" cy="53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20905" y="841236"/>
            <a:ext cx="6859981" cy="526064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0"/>
          <p:cNvSpPr txBox="1"/>
          <p:nvPr/>
        </p:nvSpPr>
        <p:spPr>
          <a:xfrm>
            <a:off x="3369202" y="471103"/>
            <a:ext cx="45720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>
                <a:solidFill>
                  <a:srgbClr val="414042"/>
                </a:solidFill>
                <a:latin typeface="Lato"/>
                <a:ea typeface="Lato"/>
                <a:cs typeface="Lato"/>
                <a:sym typeface="Lato"/>
              </a:rPr>
              <a:t>Internal Circuit Blocks of a PCA21125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0"/>
          <p:cNvSpPr txBox="1"/>
          <p:nvPr/>
        </p:nvSpPr>
        <p:spPr>
          <a:xfrm>
            <a:off x="2020905" y="6065403"/>
            <a:ext cx="4572000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https://www.electronics-tutorials.ws/wp-content/uploads/2016/12/NXP-NEXT-Tutorial-3-fig-1.png?w=1024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1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UTC?</a:t>
            </a:r>
            <a:endParaRPr/>
          </a:p>
        </p:txBody>
      </p:sp>
      <p:grpSp>
        <p:nvGrpSpPr>
          <p:cNvPr id="251" name="Google Shape;251;p11"/>
          <p:cNvGrpSpPr/>
          <p:nvPr/>
        </p:nvGrpSpPr>
        <p:grpSpPr>
          <a:xfrm>
            <a:off x="4644008" y="1052736"/>
            <a:ext cx="4248472" cy="1512168"/>
            <a:chOff x="638714" y="1308295"/>
            <a:chExt cx="10971395" cy="1901011"/>
          </a:xfrm>
        </p:grpSpPr>
        <p:sp>
          <p:nvSpPr>
            <p:cNvPr id="252" name="Google Shape;252;p11"/>
            <p:cNvSpPr/>
            <p:nvPr/>
          </p:nvSpPr>
          <p:spPr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Visa eliminar as questões de fuso e horário de verão em aplicações, de modo que os computadores consigam se comunicar e sincronizar.</a:t>
              </a:r>
              <a:endParaRPr/>
            </a:p>
          </p:txBody>
        </p:sp>
        <p:sp>
          <p:nvSpPr>
            <p:cNvPr id="253" name="Google Shape;253;p11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4" name="Google Shape;254;p11"/>
          <p:cNvGrpSpPr/>
          <p:nvPr/>
        </p:nvGrpSpPr>
        <p:grpSpPr>
          <a:xfrm>
            <a:off x="166526" y="1052736"/>
            <a:ext cx="4224196" cy="1512168"/>
            <a:chOff x="638714" y="1308295"/>
            <a:chExt cx="11918769" cy="1901011"/>
          </a:xfrm>
        </p:grpSpPr>
        <p:sp>
          <p:nvSpPr>
            <p:cNvPr id="255" name="Google Shape;255;p11"/>
            <p:cNvSpPr/>
            <p:nvPr/>
          </p:nvSpPr>
          <p:spPr>
            <a:xfrm>
              <a:off x="1378422" y="1308295"/>
              <a:ext cx="11179061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ED145B"/>
                </a:buClr>
                <a:buSzPts val="2000"/>
                <a:buFont typeface="Arial"/>
                <a:buNone/>
              </a:pPr>
              <a:r>
                <a:rPr lang="pt-BR" sz="20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Universal Time Coordinated,</a:t>
              </a: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também conhecido como GMT. É um padrão de armazenamento de data/hora </a:t>
              </a:r>
              <a:r>
                <a:rPr lang="pt-BR" sz="2000" b="1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padrão</a:t>
              </a: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  <p:sp>
          <p:nvSpPr>
            <p:cNvPr id="256" name="Google Shape;256;p11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7" name="Google Shape;257;p11"/>
          <p:cNvPicPr preferRelativeResize="0"/>
          <p:nvPr/>
        </p:nvPicPr>
        <p:blipFill rotWithShape="1">
          <a:blip r:embed="rId3">
            <a:alphaModFix/>
          </a:blip>
          <a:srcRect t="14127" b="29514"/>
          <a:stretch/>
        </p:blipFill>
        <p:spPr>
          <a:xfrm>
            <a:off x="0" y="2655956"/>
            <a:ext cx="9143999" cy="3437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2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UTC?</a:t>
            </a:r>
            <a:endParaRPr/>
          </a:p>
        </p:txBody>
      </p:sp>
      <p:pic>
        <p:nvPicPr>
          <p:cNvPr id="264" name="Google Shape;264;p12" descr="undefin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64704"/>
            <a:ext cx="9144000" cy="49291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5" name="Google Shape;265;p12"/>
          <p:cNvGrpSpPr/>
          <p:nvPr/>
        </p:nvGrpSpPr>
        <p:grpSpPr>
          <a:xfrm>
            <a:off x="323528" y="5787960"/>
            <a:ext cx="7920880" cy="593368"/>
            <a:chOff x="638714" y="1308295"/>
            <a:chExt cx="20455144" cy="1901011"/>
          </a:xfrm>
        </p:grpSpPr>
        <p:sp>
          <p:nvSpPr>
            <p:cNvPr id="266" name="Google Shape;266;p12"/>
            <p:cNvSpPr/>
            <p:nvPr/>
          </p:nvSpPr>
          <p:spPr>
            <a:xfrm>
              <a:off x="1378424" y="1308295"/>
              <a:ext cx="19715434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São Paulo – 24 de Julho de 2023 – 12:30pm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UTC           –  24 de Julho de 2023 – 03:30pm</a:t>
              </a:r>
              <a:endParaRPr/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3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Watchdog?</a:t>
            </a:r>
            <a:endParaRPr/>
          </a:p>
        </p:txBody>
      </p:sp>
      <p:pic>
        <p:nvPicPr>
          <p:cNvPr id="274" name="Google Shape;274;p13" descr="Resolving Blue Screen errors in Windows - Microsoft Suppor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23928" y="2204864"/>
            <a:ext cx="5237742" cy="32635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5" name="Google Shape;275;p13"/>
          <p:cNvGrpSpPr/>
          <p:nvPr/>
        </p:nvGrpSpPr>
        <p:grpSpPr>
          <a:xfrm>
            <a:off x="107505" y="1367338"/>
            <a:ext cx="3672407" cy="1392278"/>
            <a:chOff x="719958" y="1520568"/>
            <a:chExt cx="4896543" cy="1461861"/>
          </a:xfrm>
        </p:grpSpPr>
        <p:sp>
          <p:nvSpPr>
            <p:cNvPr id="276" name="Google Shape;276;p13"/>
            <p:cNvSpPr/>
            <p:nvPr/>
          </p:nvSpPr>
          <p:spPr>
            <a:xfrm>
              <a:off x="1897041" y="1520571"/>
              <a:ext cx="3719460" cy="146185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270000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Imagine que você está fazendo uma </a:t>
              </a:r>
              <a:r>
                <a:rPr lang="pt-BR" sz="18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demonstração</a:t>
              </a:r>
              <a:r>
                <a:rPr lang="pt-B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para um cliente e acontece isso...</a:t>
              </a:r>
              <a:endParaRPr/>
            </a:p>
          </p:txBody>
        </p:sp>
        <p:sp>
          <p:nvSpPr>
            <p:cNvPr id="277" name="Google Shape;277;p13"/>
            <p:cNvSpPr/>
            <p:nvPr/>
          </p:nvSpPr>
          <p:spPr>
            <a:xfrm>
              <a:off x="719958" y="1520568"/>
              <a:ext cx="1177082" cy="14618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270000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3"/>
            <p:cNvSpPr/>
            <p:nvPr/>
          </p:nvSpPr>
          <p:spPr>
            <a:xfrm rot="5400000">
              <a:off x="1812183" y="2104531"/>
              <a:ext cx="476839" cy="29393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270000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9" name="Google Shape;279;p13"/>
          <p:cNvGrpSpPr/>
          <p:nvPr/>
        </p:nvGrpSpPr>
        <p:grpSpPr>
          <a:xfrm>
            <a:off x="107505" y="4828537"/>
            <a:ext cx="3672406" cy="1392275"/>
            <a:chOff x="719958" y="3197948"/>
            <a:chExt cx="4896541" cy="1461858"/>
          </a:xfrm>
        </p:grpSpPr>
        <p:sp>
          <p:nvSpPr>
            <p:cNvPr id="280" name="Google Shape;280;p13"/>
            <p:cNvSpPr/>
            <p:nvPr/>
          </p:nvSpPr>
          <p:spPr>
            <a:xfrm>
              <a:off x="719958" y="3197948"/>
              <a:ext cx="1177082" cy="14618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270000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3"/>
            <p:cNvSpPr/>
            <p:nvPr/>
          </p:nvSpPr>
          <p:spPr>
            <a:xfrm>
              <a:off x="1897040" y="3197948"/>
              <a:ext cx="3719459" cy="146185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270000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Agora imagine que isso aconteceu com um equipamento que </a:t>
              </a:r>
              <a:r>
                <a:rPr lang="pt-BR" sz="18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monitora</a:t>
              </a:r>
              <a:r>
                <a:rPr lang="pt-B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pt-BR" sz="18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barragens de minério</a:t>
              </a:r>
              <a:r>
                <a:rPr lang="pt-B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  <p:sp>
          <p:nvSpPr>
            <p:cNvPr id="282" name="Google Shape;282;p13"/>
            <p:cNvSpPr/>
            <p:nvPr/>
          </p:nvSpPr>
          <p:spPr>
            <a:xfrm rot="5400000">
              <a:off x="1812183" y="3781909"/>
              <a:ext cx="476839" cy="29393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270000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3" name="Google Shape;283;p13"/>
          <p:cNvGrpSpPr/>
          <p:nvPr/>
        </p:nvGrpSpPr>
        <p:grpSpPr>
          <a:xfrm>
            <a:off x="107505" y="3100482"/>
            <a:ext cx="3672407" cy="1387189"/>
            <a:chOff x="719958" y="4875325"/>
            <a:chExt cx="4896542" cy="1461858"/>
          </a:xfrm>
        </p:grpSpPr>
        <p:sp>
          <p:nvSpPr>
            <p:cNvPr id="284" name="Google Shape;284;p13"/>
            <p:cNvSpPr/>
            <p:nvPr/>
          </p:nvSpPr>
          <p:spPr>
            <a:xfrm>
              <a:off x="719958" y="4875325"/>
              <a:ext cx="1177082" cy="146185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270000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3"/>
            <p:cNvSpPr/>
            <p:nvPr/>
          </p:nvSpPr>
          <p:spPr>
            <a:xfrm>
              <a:off x="1897041" y="4875325"/>
              <a:ext cx="3719459" cy="146185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270000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Agora imagine que você tem </a:t>
              </a:r>
              <a:r>
                <a:rPr lang="pt-BR" sz="18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centenas</a:t>
              </a:r>
              <a:r>
                <a:rPr lang="pt-B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desses equipamentos </a:t>
              </a:r>
              <a:r>
                <a:rPr lang="pt-BR" sz="18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espalhados</a:t>
              </a:r>
              <a:r>
                <a:rPr lang="pt-B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pelo </a:t>
              </a:r>
              <a:r>
                <a:rPr lang="pt-BR" sz="18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Brasil</a:t>
              </a:r>
              <a:r>
                <a:rPr lang="pt-B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  <p:sp>
          <p:nvSpPr>
            <p:cNvPr id="286" name="Google Shape;286;p13"/>
            <p:cNvSpPr/>
            <p:nvPr/>
          </p:nvSpPr>
          <p:spPr>
            <a:xfrm rot="5400000">
              <a:off x="1812183" y="5459288"/>
              <a:ext cx="476839" cy="293930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270000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4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Watchdog?</a:t>
            </a:r>
            <a:endParaRPr/>
          </a:p>
        </p:txBody>
      </p:sp>
      <p:pic>
        <p:nvPicPr>
          <p:cNvPr id="293" name="Google Shape;29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520" y="1489298"/>
            <a:ext cx="2933700" cy="417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4"/>
          <p:cNvSpPr/>
          <p:nvPr/>
        </p:nvSpPr>
        <p:spPr>
          <a:xfrm>
            <a:off x="4368572" y="1268760"/>
            <a:ext cx="4523908" cy="1094466"/>
          </a:xfrm>
          <a:prstGeom prst="rect">
            <a:avLst/>
          </a:prstGeom>
          <a:solidFill>
            <a:srgbClr val="D8E2F3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Watchdog</a:t>
            </a:r>
            <a:r>
              <a:rPr lang="pt-B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é um componente de </a:t>
            </a:r>
            <a:r>
              <a:rPr lang="pt-BR" sz="1800" b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r>
              <a:rPr lang="pt-B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responsável por </a:t>
            </a:r>
            <a:r>
              <a:rPr lang="pt-BR" sz="1800" b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verificar</a:t>
            </a:r>
            <a:r>
              <a:rPr lang="pt-B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 o software está </a:t>
            </a:r>
            <a:r>
              <a:rPr lang="pt-BR" sz="1800" b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operando normalmente</a:t>
            </a:r>
            <a:r>
              <a:rPr lang="pt-B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295" name="Google Shape;295;p14"/>
          <p:cNvSpPr/>
          <p:nvPr/>
        </p:nvSpPr>
        <p:spPr>
          <a:xfrm>
            <a:off x="4155737" y="1268760"/>
            <a:ext cx="212834" cy="109446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4"/>
          <p:cNvSpPr/>
          <p:nvPr/>
        </p:nvSpPr>
        <p:spPr>
          <a:xfrm>
            <a:off x="3371326" y="1504266"/>
            <a:ext cx="623455" cy="62345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7" name="Google Shape;297;p14"/>
          <p:cNvCxnSpPr>
            <a:stCxn id="296" idx="6"/>
            <a:endCxn id="295" idx="1"/>
          </p:cNvCxnSpPr>
          <p:nvPr/>
        </p:nvCxnSpPr>
        <p:spPr>
          <a:xfrm>
            <a:off x="3994781" y="1815994"/>
            <a:ext cx="1611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8" name="Google Shape;298;p14"/>
          <p:cNvSpPr/>
          <p:nvPr/>
        </p:nvSpPr>
        <p:spPr>
          <a:xfrm>
            <a:off x="4368572" y="2982606"/>
            <a:ext cx="4523908" cy="1094466"/>
          </a:xfrm>
          <a:prstGeom prst="rect">
            <a:avLst/>
          </a:prstGeom>
          <a:solidFill>
            <a:srgbClr val="FBE4D4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Caso seja detectado que o software </a:t>
            </a:r>
            <a:r>
              <a:rPr lang="pt-BR" sz="1800" b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“travou” </a:t>
            </a:r>
            <a:r>
              <a:rPr lang="pt-B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 algum componente dele está </a:t>
            </a:r>
            <a:r>
              <a:rPr lang="pt-BR" sz="1800" b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preso em um loop</a:t>
            </a:r>
            <a:r>
              <a:rPr lang="pt-B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o watchdog </a:t>
            </a:r>
            <a:r>
              <a:rPr lang="pt-BR" sz="1800" b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reseta</a:t>
            </a:r>
            <a:r>
              <a:rPr lang="pt-B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 hardware.</a:t>
            </a:r>
            <a:endParaRPr/>
          </a:p>
        </p:txBody>
      </p:sp>
      <p:sp>
        <p:nvSpPr>
          <p:cNvPr id="299" name="Google Shape;299;p14"/>
          <p:cNvSpPr/>
          <p:nvPr/>
        </p:nvSpPr>
        <p:spPr>
          <a:xfrm>
            <a:off x="4155737" y="2982606"/>
            <a:ext cx="212834" cy="1094466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4"/>
          <p:cNvSpPr/>
          <p:nvPr/>
        </p:nvSpPr>
        <p:spPr>
          <a:xfrm>
            <a:off x="3371326" y="3218112"/>
            <a:ext cx="623455" cy="6234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1" name="Google Shape;301;p14"/>
          <p:cNvCxnSpPr>
            <a:stCxn id="300" idx="6"/>
            <a:endCxn id="299" idx="1"/>
          </p:cNvCxnSpPr>
          <p:nvPr/>
        </p:nvCxnSpPr>
        <p:spPr>
          <a:xfrm>
            <a:off x="3994781" y="3529839"/>
            <a:ext cx="161100" cy="0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2" name="Google Shape;302;p14"/>
          <p:cNvSpPr/>
          <p:nvPr/>
        </p:nvSpPr>
        <p:spPr>
          <a:xfrm>
            <a:off x="4368572" y="4710798"/>
            <a:ext cx="4523908" cy="1094466"/>
          </a:xfrm>
          <a:prstGeom prst="rect">
            <a:avLst/>
          </a:prstGeom>
          <a:solidFill>
            <a:srgbClr val="EDEDED"/>
          </a:solidFill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Praticamente </a:t>
            </a:r>
            <a:r>
              <a:rPr lang="pt-BR" sz="1800" b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todos os microcontroladores </a:t>
            </a:r>
            <a:r>
              <a:rPr lang="pt-B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atuais possuem um watchdog independente, e para </a:t>
            </a:r>
            <a:r>
              <a:rPr lang="pt-BR" sz="1800" b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casos críticos</a:t>
            </a:r>
            <a:r>
              <a:rPr lang="pt-B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é possível usar um </a:t>
            </a:r>
            <a:r>
              <a:rPr lang="pt-BR" sz="1800" b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watchdog externo dedicado</a:t>
            </a:r>
            <a:r>
              <a:rPr lang="pt-B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303" name="Google Shape;303;p14"/>
          <p:cNvSpPr/>
          <p:nvPr/>
        </p:nvSpPr>
        <p:spPr>
          <a:xfrm>
            <a:off x="4155737" y="4710798"/>
            <a:ext cx="212834" cy="1094466"/>
          </a:xfrm>
          <a:prstGeom prst="rect">
            <a:avLst/>
          </a:prstGeom>
          <a:solidFill>
            <a:schemeClr val="accent3"/>
          </a:solidFill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4"/>
          <p:cNvSpPr/>
          <p:nvPr/>
        </p:nvSpPr>
        <p:spPr>
          <a:xfrm>
            <a:off x="3371326" y="4946305"/>
            <a:ext cx="623455" cy="62345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5" name="Google Shape;305;p14"/>
          <p:cNvCxnSpPr>
            <a:stCxn id="304" idx="6"/>
            <a:endCxn id="303" idx="1"/>
          </p:cNvCxnSpPr>
          <p:nvPr/>
        </p:nvCxnSpPr>
        <p:spPr>
          <a:xfrm>
            <a:off x="3994781" y="5258033"/>
            <a:ext cx="161100" cy="0"/>
          </a:xfrm>
          <a:prstGeom prst="straightConnector1">
            <a:avLst/>
          </a:prstGeom>
          <a:noFill/>
          <a:ln w="571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5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Watchdog?</a:t>
            </a:r>
            <a:endParaRPr/>
          </a:p>
        </p:txBody>
      </p:sp>
      <p:pic>
        <p:nvPicPr>
          <p:cNvPr id="312" name="Google Shape;312;p15"/>
          <p:cNvPicPr preferRelativeResize="0"/>
          <p:nvPr/>
        </p:nvPicPr>
        <p:blipFill rotWithShape="1">
          <a:blip r:embed="rId3">
            <a:alphaModFix/>
          </a:blip>
          <a:srcRect l="5377" t="6201" r="7060" b="3528"/>
          <a:stretch/>
        </p:blipFill>
        <p:spPr>
          <a:xfrm>
            <a:off x="4644008" y="1988840"/>
            <a:ext cx="4464496" cy="31438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3" name="Google Shape;313;p15"/>
          <p:cNvGrpSpPr/>
          <p:nvPr/>
        </p:nvGrpSpPr>
        <p:grpSpPr>
          <a:xfrm>
            <a:off x="178311" y="1556792"/>
            <a:ext cx="4177665" cy="1094466"/>
            <a:chOff x="178311" y="1556792"/>
            <a:chExt cx="4177665" cy="1094466"/>
          </a:xfrm>
        </p:grpSpPr>
        <p:sp>
          <p:nvSpPr>
            <p:cNvPr id="314" name="Google Shape;314;p15"/>
            <p:cNvSpPr/>
            <p:nvPr/>
          </p:nvSpPr>
          <p:spPr>
            <a:xfrm>
              <a:off x="1175557" y="1556792"/>
              <a:ext cx="3180419" cy="1094466"/>
            </a:xfrm>
            <a:prstGeom prst="rect">
              <a:avLst/>
            </a:prstGeom>
            <a:solidFill>
              <a:srgbClr val="D8E2F3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Basicamente, o Watchdog é um </a:t>
              </a:r>
              <a:r>
                <a:rPr lang="pt-BR" sz="18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contador de pulsos</a:t>
              </a:r>
              <a:r>
                <a:rPr lang="pt-B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 A CPU manda um pulso periódico chamado de </a:t>
              </a:r>
              <a:r>
                <a:rPr lang="pt-BR" sz="18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Feed</a:t>
              </a:r>
              <a:r>
                <a:rPr lang="pt-B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  <p:sp>
          <p:nvSpPr>
            <p:cNvPr id="315" name="Google Shape;315;p15"/>
            <p:cNvSpPr/>
            <p:nvPr/>
          </p:nvSpPr>
          <p:spPr>
            <a:xfrm>
              <a:off x="962722" y="1556792"/>
              <a:ext cx="212834" cy="1094466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5"/>
            <p:cNvSpPr/>
            <p:nvPr/>
          </p:nvSpPr>
          <p:spPr>
            <a:xfrm>
              <a:off x="178311" y="1792298"/>
              <a:ext cx="623455" cy="6234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7" name="Google Shape;317;p15"/>
            <p:cNvCxnSpPr>
              <a:stCxn id="316" idx="6"/>
              <a:endCxn id="315" idx="1"/>
            </p:cNvCxnSpPr>
            <p:nvPr/>
          </p:nvCxnSpPr>
          <p:spPr>
            <a:xfrm>
              <a:off x="801766" y="2104026"/>
              <a:ext cx="161100" cy="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18" name="Google Shape;318;p15"/>
          <p:cNvGrpSpPr/>
          <p:nvPr/>
        </p:nvGrpSpPr>
        <p:grpSpPr>
          <a:xfrm>
            <a:off x="178311" y="3115724"/>
            <a:ext cx="4177665" cy="1465403"/>
            <a:chOff x="178311" y="3115724"/>
            <a:chExt cx="4177665" cy="1465403"/>
          </a:xfrm>
        </p:grpSpPr>
        <p:sp>
          <p:nvSpPr>
            <p:cNvPr id="319" name="Google Shape;319;p15"/>
            <p:cNvSpPr/>
            <p:nvPr/>
          </p:nvSpPr>
          <p:spPr>
            <a:xfrm>
              <a:off x="1175557" y="3115724"/>
              <a:ext cx="3180419" cy="1465403"/>
            </a:xfrm>
            <a:prstGeom prst="rect">
              <a:avLst/>
            </a:prstGeom>
            <a:solidFill>
              <a:srgbClr val="FBE4D4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 o Watchdog não receber o sinal de Feed em um determinado tempo, ele entende que algo deu errado e </a:t>
              </a:r>
              <a:r>
                <a:rPr lang="pt-BR" sz="18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Reseta a CPU</a:t>
              </a:r>
              <a:endParaRPr/>
            </a:p>
          </p:txBody>
        </p:sp>
        <p:sp>
          <p:nvSpPr>
            <p:cNvPr id="320" name="Google Shape;320;p15"/>
            <p:cNvSpPr/>
            <p:nvPr/>
          </p:nvSpPr>
          <p:spPr>
            <a:xfrm>
              <a:off x="962722" y="3115725"/>
              <a:ext cx="212834" cy="1465402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5"/>
            <p:cNvSpPr/>
            <p:nvPr/>
          </p:nvSpPr>
          <p:spPr>
            <a:xfrm>
              <a:off x="178311" y="3536699"/>
              <a:ext cx="623455" cy="6234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22" name="Google Shape;322;p15"/>
            <p:cNvCxnSpPr>
              <a:stCxn id="321" idx="6"/>
              <a:endCxn id="320" idx="1"/>
            </p:cNvCxnSpPr>
            <p:nvPr/>
          </p:nvCxnSpPr>
          <p:spPr>
            <a:xfrm>
              <a:off x="801766" y="3848427"/>
              <a:ext cx="161100" cy="0"/>
            </a:xfrm>
            <a:prstGeom prst="straightConnector1">
              <a:avLst/>
            </a:prstGeom>
            <a:noFill/>
            <a:ln w="571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23" name="Google Shape;323;p15"/>
          <p:cNvGrpSpPr/>
          <p:nvPr/>
        </p:nvGrpSpPr>
        <p:grpSpPr>
          <a:xfrm>
            <a:off x="178311" y="5142846"/>
            <a:ext cx="4177665" cy="1094466"/>
            <a:chOff x="178311" y="5142846"/>
            <a:chExt cx="4177665" cy="1094466"/>
          </a:xfrm>
        </p:grpSpPr>
        <p:sp>
          <p:nvSpPr>
            <p:cNvPr id="324" name="Google Shape;324;p15"/>
            <p:cNvSpPr/>
            <p:nvPr/>
          </p:nvSpPr>
          <p:spPr>
            <a:xfrm>
              <a:off x="1175557" y="5142846"/>
              <a:ext cx="3180419" cy="1094466"/>
            </a:xfrm>
            <a:prstGeom prst="rect">
              <a:avLst/>
            </a:prstGeom>
            <a:solidFill>
              <a:srgbClr val="EDEDED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 Watchdog também tem um sinal chamado </a:t>
              </a:r>
              <a:r>
                <a:rPr lang="pt-BR" sz="18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Kick</a:t>
              </a:r>
              <a:r>
                <a:rPr lang="pt-B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que quando acionado, </a:t>
              </a:r>
              <a:r>
                <a:rPr lang="pt-BR" sz="18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reseta imediatamente a CPU</a:t>
              </a:r>
              <a:endParaRPr/>
            </a:p>
          </p:txBody>
        </p:sp>
        <p:sp>
          <p:nvSpPr>
            <p:cNvPr id="325" name="Google Shape;325;p15"/>
            <p:cNvSpPr/>
            <p:nvPr/>
          </p:nvSpPr>
          <p:spPr>
            <a:xfrm>
              <a:off x="962722" y="5142846"/>
              <a:ext cx="212834" cy="1094466"/>
            </a:xfrm>
            <a:prstGeom prst="rect">
              <a:avLst/>
            </a:prstGeom>
            <a:solidFill>
              <a:schemeClr val="accent3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5"/>
            <p:cNvSpPr/>
            <p:nvPr/>
          </p:nvSpPr>
          <p:spPr>
            <a:xfrm>
              <a:off x="178311" y="5378353"/>
              <a:ext cx="623455" cy="6234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27" name="Google Shape;327;p15"/>
            <p:cNvCxnSpPr>
              <a:stCxn id="326" idx="6"/>
              <a:endCxn id="325" idx="1"/>
            </p:cNvCxnSpPr>
            <p:nvPr/>
          </p:nvCxnSpPr>
          <p:spPr>
            <a:xfrm>
              <a:off x="801766" y="5690081"/>
              <a:ext cx="161100" cy="0"/>
            </a:xfrm>
            <a:prstGeom prst="straightConnector1">
              <a:avLst/>
            </a:prstGeom>
            <a:noFill/>
            <a:ln w="5715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28" name="Google Shape;328;p15"/>
          <p:cNvSpPr txBox="1"/>
          <p:nvPr/>
        </p:nvSpPr>
        <p:spPr>
          <a:xfrm>
            <a:off x="5823270" y="5132707"/>
            <a:ext cx="2358008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https://embarcados.com.br/esp32-watchdog-timer/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6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Laboratório – Watchdog</a:t>
            </a:r>
            <a:endParaRPr sz="4000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16"/>
          <p:cNvSpPr txBox="1"/>
          <p:nvPr/>
        </p:nvSpPr>
        <p:spPr>
          <a:xfrm>
            <a:off x="4499992" y="4561842"/>
            <a:ext cx="3960440" cy="2035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400"/>
              <a:buFont typeface="Arial"/>
              <a:buNone/>
            </a:pPr>
            <a:r>
              <a:rPr lang="pt-BR" sz="1400" b="1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Material necessário: </a:t>
            </a:r>
            <a:endParaRPr/>
          </a:p>
          <a:p>
            <a:pPr marL="300038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1 Arduino;</a:t>
            </a:r>
            <a:endParaRPr/>
          </a:p>
        </p:txBody>
      </p:sp>
      <p:pic>
        <p:nvPicPr>
          <p:cNvPr id="335" name="Google Shape;335;p16" descr="Resultado de imagem para nerd vector 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44208" y="4587943"/>
            <a:ext cx="2298989" cy="1724241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6"/>
          <p:cNvSpPr txBox="1"/>
          <p:nvPr/>
        </p:nvSpPr>
        <p:spPr>
          <a:xfrm>
            <a:off x="306452" y="6029887"/>
            <a:ext cx="376149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Link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pt-BR" sz="16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Projeto 14 - </a:t>
            </a:r>
            <a:r>
              <a:rPr lang="pt-BR" sz="1600" u="sng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Watchdog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6"/>
          <p:cNvSpPr txBox="1"/>
          <p:nvPr/>
        </p:nvSpPr>
        <p:spPr>
          <a:xfrm>
            <a:off x="228600" y="1412776"/>
            <a:ext cx="4127376" cy="2957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Neste laboratório, vamos explorar o conceito de Watchdog.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Vamos configurar o Watchdog do Arduino e simular algumas situações de travamento, observando como o Watchdog efetua o reset se não receber o sinal de feed. </a:t>
            </a:r>
            <a:endParaRPr/>
          </a:p>
        </p:txBody>
      </p:sp>
      <p:pic>
        <p:nvPicPr>
          <p:cNvPr id="338" name="Google Shape;338;p16"/>
          <p:cNvPicPr preferRelativeResize="0"/>
          <p:nvPr/>
        </p:nvPicPr>
        <p:blipFill rotWithShape="1">
          <a:blip r:embed="rId5">
            <a:alphaModFix/>
          </a:blip>
          <a:srcRect l="8406" t="7007" r="6441"/>
          <a:stretch/>
        </p:blipFill>
        <p:spPr>
          <a:xfrm>
            <a:off x="4716016" y="1124744"/>
            <a:ext cx="4027181" cy="3328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7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Laboratório – RTC</a:t>
            </a:r>
            <a:endParaRPr/>
          </a:p>
        </p:txBody>
      </p:sp>
      <p:sp>
        <p:nvSpPr>
          <p:cNvPr id="344" name="Google Shape;344;p17"/>
          <p:cNvSpPr txBox="1"/>
          <p:nvPr/>
        </p:nvSpPr>
        <p:spPr>
          <a:xfrm>
            <a:off x="4499992" y="4561842"/>
            <a:ext cx="3960440" cy="2035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400"/>
              <a:buFont typeface="Arial"/>
              <a:buNone/>
            </a:pPr>
            <a:r>
              <a:rPr lang="pt-BR" sz="1400" b="1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Material necessário: </a:t>
            </a:r>
            <a:endParaRPr/>
          </a:p>
          <a:p>
            <a:pPr marL="300038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1 Arduino;</a:t>
            </a:r>
            <a:endParaRPr/>
          </a:p>
          <a:p>
            <a:pPr marL="300038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1 RTC; </a:t>
            </a:r>
            <a:endParaRPr/>
          </a:p>
          <a:p>
            <a:pPr marL="300038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Jumpers cables.</a:t>
            </a:r>
            <a:endParaRPr/>
          </a:p>
        </p:txBody>
      </p:sp>
      <p:pic>
        <p:nvPicPr>
          <p:cNvPr id="345" name="Google Shape;345;p17" descr="Resultado de imagem para nerd vector 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44208" y="4587943"/>
            <a:ext cx="2298989" cy="1724241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17"/>
          <p:cNvSpPr txBox="1"/>
          <p:nvPr/>
        </p:nvSpPr>
        <p:spPr>
          <a:xfrm>
            <a:off x="306452" y="6029887"/>
            <a:ext cx="426554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Link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pt-BR" sz="16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Projeto 15 – Data e Hora com RTC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17"/>
          <p:cNvSpPr txBox="1"/>
          <p:nvPr/>
        </p:nvSpPr>
        <p:spPr>
          <a:xfrm>
            <a:off x="228600" y="1412776"/>
            <a:ext cx="4127376" cy="2542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Neste laboratório, vamos explorar o uso do RTC.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 isso vamos fazer com que o Arduino se comunique com o módulo RTC via I2C, e mostrar a data e hora atualizada via Serial Monitor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83968" y="1437117"/>
            <a:ext cx="4797326" cy="2771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"/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Exercícios</a:t>
            </a:r>
            <a:endParaRPr/>
          </a:p>
        </p:txBody>
      </p:sp>
      <p:sp>
        <p:nvSpPr>
          <p:cNvPr id="355" name="Google Shape;355;p18"/>
          <p:cNvSpPr txBox="1"/>
          <p:nvPr/>
        </p:nvSpPr>
        <p:spPr>
          <a:xfrm>
            <a:off x="827584" y="1950069"/>
            <a:ext cx="4127376" cy="2957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Altere o projeto do laboratório de Data e Hora com RTC para que a as informações apareçam em um Display LCD;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 seguida implemente um programa em que o RTC é atualizado via comandos da Serial.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" name="Google Shape;356;p18" descr="Resultado de imagem para nerd vector 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10" y="2060848"/>
            <a:ext cx="4067006" cy="3050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9"/>
          <p:cNvSpPr txBox="1">
            <a:spLocks noGrp="1"/>
          </p:cNvSpPr>
          <p:nvPr>
            <p:ph type="title"/>
          </p:nvPr>
        </p:nvSpPr>
        <p:spPr>
          <a:xfrm>
            <a:off x="628650" y="2073528"/>
            <a:ext cx="8387603" cy="123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Copyright © 2023 Prof. </a:t>
            </a:r>
            <a:r>
              <a:rPr lang="pt-BR" b="1"/>
              <a:t>Airton Y. C. Toyofuku</a:t>
            </a:r>
            <a:endParaRPr b="1"/>
          </a:p>
        </p:txBody>
      </p:sp>
      <p:sp>
        <p:nvSpPr>
          <p:cNvPr id="362" name="Google Shape;36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rgbClr val="1A1C1E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>
              <a:solidFill>
                <a:srgbClr val="1A1C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"/>
          <p:cNvSpPr txBox="1"/>
          <p:nvPr/>
        </p:nvSpPr>
        <p:spPr>
          <a:xfrm>
            <a:off x="1597070" y="1525840"/>
            <a:ext cx="5976009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Engenharia de Software</a:t>
            </a:r>
            <a:endParaRPr sz="3497" b="0" i="0" u="none" strike="noStrike" cap="none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EDGE COMPUTING &amp; COMPUTER SYSTEMS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471" y="103174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61784" y="34290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"/>
          <p:cNvSpPr txBox="1"/>
          <p:nvPr/>
        </p:nvSpPr>
        <p:spPr>
          <a:xfrm>
            <a:off x="1683010" y="3105835"/>
            <a:ext cx="577798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08 – Sistema de Clock, RTC e Watchdog</a:t>
            </a:r>
            <a:endParaRPr sz="3600" b="0" i="0" u="sng" strike="noStrike" cap="none">
              <a:solidFill>
                <a:srgbClr val="ED26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" name="Google Shape;137;p2"/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38" name="Google Shape;138;p2"/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0" i="0" u="none" strike="noStrike" cap="none">
                  <a:solidFill>
                    <a:srgbClr val="91A3AD"/>
                  </a:solidFill>
                  <a:latin typeface="Arial"/>
                  <a:ea typeface="Arial"/>
                  <a:cs typeface="Arial"/>
                  <a:sym typeface="Arial"/>
                </a:rPr>
                <a:t>Prof. Airton Y. C. Toyofuku </a:t>
              </a:r>
              <a:endParaRPr/>
            </a:p>
          </p:txBody>
        </p:sp>
        <p:grpSp>
          <p:nvGrpSpPr>
            <p:cNvPr id="139" name="Google Shape;139;p2"/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40" name="Google Shape;140;p2"/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3" name="Google Shape;143;p2"/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rgbClr val="91A3AD"/>
                  </a:solidFill>
                  <a:latin typeface="Arial"/>
                  <a:ea typeface="Arial"/>
                  <a:cs typeface="Arial"/>
                  <a:sym typeface="Arial"/>
                </a:rPr>
                <a:t>profairton.toyofuku@fiap.com.br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798999" y="438697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ED14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151" name="Google Shape;151;p3"/>
          <p:cNvSpPr txBox="1"/>
          <p:nvPr/>
        </p:nvSpPr>
        <p:spPr>
          <a:xfrm>
            <a:off x="539552" y="2198559"/>
            <a:ext cx="5256584" cy="327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que é Clock?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Importância do Clock para Computadores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que é RTC?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que é UTC?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que é Watchdog?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Laboratório;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Exercício;</a:t>
            </a:r>
            <a:endParaRPr/>
          </a:p>
        </p:txBody>
      </p:sp>
      <p:pic>
        <p:nvPicPr>
          <p:cNvPr id="152" name="Google Shape;15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20472" y="1629200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Clock?</a:t>
            </a:r>
            <a:endParaRPr/>
          </a:p>
        </p:txBody>
      </p:sp>
      <p:grpSp>
        <p:nvGrpSpPr>
          <p:cNvPr id="159" name="Google Shape;159;p4"/>
          <p:cNvGrpSpPr/>
          <p:nvPr/>
        </p:nvGrpSpPr>
        <p:grpSpPr>
          <a:xfrm>
            <a:off x="323528" y="836713"/>
            <a:ext cx="5112568" cy="720080"/>
            <a:chOff x="638714" y="1308295"/>
            <a:chExt cx="10971395" cy="1901011"/>
          </a:xfrm>
        </p:grpSpPr>
        <p:sp>
          <p:nvSpPr>
            <p:cNvPr id="160" name="Google Shape;160;p4"/>
            <p:cNvSpPr/>
            <p:nvPr/>
          </p:nvSpPr>
          <p:spPr>
            <a:xfrm>
              <a:off x="1378424" y="1308295"/>
              <a:ext cx="10231685" cy="183240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ED145B"/>
                </a:buClr>
                <a:buSzPts val="2000"/>
                <a:buFont typeface="Arial"/>
                <a:buNone/>
              </a:pPr>
              <a:r>
                <a:rPr lang="pt-BR" sz="20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Antes </a:t>
              </a: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 falarmos de computadores, vamos falar de Música!</a:t>
              </a:r>
              <a:endParaRPr/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2" name="Google Shape;162;p4"/>
          <p:cNvPicPr preferRelativeResize="0"/>
          <p:nvPr/>
        </p:nvPicPr>
        <p:blipFill rotWithShape="1">
          <a:blip r:embed="rId3">
            <a:alphaModFix/>
          </a:blip>
          <a:srcRect l="16069" r="4294"/>
          <a:stretch/>
        </p:blipFill>
        <p:spPr>
          <a:xfrm>
            <a:off x="5580112" y="836712"/>
            <a:ext cx="3448280" cy="3752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4" title="60 BPM Metronom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3528" y="1700809"/>
            <a:ext cx="5112568" cy="288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4" descr="Clock signals | CircuitVerse"/>
          <p:cNvPicPr preferRelativeResize="0"/>
          <p:nvPr/>
        </p:nvPicPr>
        <p:blipFill rotWithShape="1">
          <a:blip r:embed="rId5">
            <a:alphaModFix/>
          </a:blip>
          <a:srcRect b="16799"/>
          <a:stretch/>
        </p:blipFill>
        <p:spPr>
          <a:xfrm>
            <a:off x="1835696" y="4869160"/>
            <a:ext cx="5715000" cy="106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Clock?</a:t>
            </a:r>
            <a:endParaRPr/>
          </a:p>
        </p:txBody>
      </p:sp>
      <p:pic>
        <p:nvPicPr>
          <p:cNvPr id="171" name="Google Shape;171;p5" title="Lesson #1: Warm Up Session Lvl.1 (Bass Exercise) (Play Along Tabs In Video)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223" y="1052736"/>
            <a:ext cx="8411554" cy="4752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Clock?</a:t>
            </a:r>
            <a:endParaRPr/>
          </a:p>
        </p:txBody>
      </p:sp>
      <p:grpSp>
        <p:nvGrpSpPr>
          <p:cNvPr id="178" name="Google Shape;178;p6"/>
          <p:cNvGrpSpPr/>
          <p:nvPr/>
        </p:nvGrpSpPr>
        <p:grpSpPr>
          <a:xfrm>
            <a:off x="323528" y="1052736"/>
            <a:ext cx="3888432" cy="1512168"/>
            <a:chOff x="638714" y="1308295"/>
            <a:chExt cx="10971395" cy="1901011"/>
          </a:xfrm>
        </p:grpSpPr>
        <p:sp>
          <p:nvSpPr>
            <p:cNvPr id="179" name="Google Shape;179;p6"/>
            <p:cNvSpPr/>
            <p:nvPr/>
          </p:nvSpPr>
          <p:spPr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ED145B"/>
                </a:buClr>
                <a:buSzPts val="2000"/>
                <a:buFont typeface="Arial"/>
                <a:buNone/>
              </a:pPr>
              <a:r>
                <a:rPr lang="pt-BR" sz="20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Clock</a:t>
              </a: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é um sinal digital de sincronização que estabelece o ritmo para executar instruções na CPU.</a:t>
              </a: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" name="Google Shape;181;p6"/>
          <p:cNvGrpSpPr/>
          <p:nvPr/>
        </p:nvGrpSpPr>
        <p:grpSpPr>
          <a:xfrm>
            <a:off x="323528" y="2913914"/>
            <a:ext cx="3888432" cy="1512168"/>
            <a:chOff x="638714" y="1308295"/>
            <a:chExt cx="10971395" cy="1901011"/>
          </a:xfrm>
        </p:grpSpPr>
        <p:sp>
          <p:nvSpPr>
            <p:cNvPr id="182" name="Google Shape;182;p6"/>
            <p:cNvSpPr/>
            <p:nvPr/>
          </p:nvSpPr>
          <p:spPr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É medido em Hertz, sendo que os computadores pessoais podem chegar a </a:t>
              </a:r>
              <a:r>
                <a:rPr lang="pt-BR" sz="20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Giga Hertz, </a:t>
              </a: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enquanto os uControladores podem chegar a </a:t>
              </a:r>
              <a:r>
                <a:rPr lang="pt-BR" sz="20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Mega Hertz.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" name="Google Shape;184;p6"/>
          <p:cNvGrpSpPr/>
          <p:nvPr/>
        </p:nvGrpSpPr>
        <p:grpSpPr>
          <a:xfrm>
            <a:off x="323528" y="4775091"/>
            <a:ext cx="3888432" cy="1512168"/>
            <a:chOff x="638714" y="1308295"/>
            <a:chExt cx="10971395" cy="1901011"/>
          </a:xfrm>
        </p:grpSpPr>
        <p:sp>
          <p:nvSpPr>
            <p:cNvPr id="185" name="Google Shape;185;p6"/>
            <p:cNvSpPr/>
            <p:nvPr/>
          </p:nvSpPr>
          <p:spPr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Quanto maior a frequência, maior a capacidade de processamento e maior a dissipação de energia (Calor)</a:t>
              </a: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7" name="Google Shape;18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78723" y="2082909"/>
            <a:ext cx="4765277" cy="3178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"/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Importância do Clock para Computadores</a:t>
            </a:r>
            <a:endParaRPr/>
          </a:p>
        </p:txBody>
      </p:sp>
      <p:sp>
        <p:nvSpPr>
          <p:cNvPr id="194" name="Google Shape;194;p7"/>
          <p:cNvSpPr/>
          <p:nvPr/>
        </p:nvSpPr>
        <p:spPr>
          <a:xfrm>
            <a:off x="739699" y="2927132"/>
            <a:ext cx="1395175" cy="3166164"/>
          </a:xfrm>
          <a:prstGeom prst="rect">
            <a:avLst/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Sincronização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4472C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É responsável por sincronizar as tarefas entre os vários periféricos e processos, como um protocolo de comunicação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7"/>
          <p:cNvSpPr/>
          <p:nvPr/>
        </p:nvSpPr>
        <p:spPr>
          <a:xfrm>
            <a:off x="717747" y="1772816"/>
            <a:ext cx="1395175" cy="802073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7"/>
          <p:cNvSpPr/>
          <p:nvPr/>
        </p:nvSpPr>
        <p:spPr>
          <a:xfrm>
            <a:off x="717747" y="2794604"/>
            <a:ext cx="2374108" cy="5861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7"/>
          <p:cNvSpPr/>
          <p:nvPr/>
        </p:nvSpPr>
        <p:spPr>
          <a:xfrm>
            <a:off x="2204677" y="2794604"/>
            <a:ext cx="1641102" cy="586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7"/>
          <p:cNvSpPr/>
          <p:nvPr/>
        </p:nvSpPr>
        <p:spPr>
          <a:xfrm>
            <a:off x="2351604" y="2927132"/>
            <a:ext cx="1395175" cy="3166164"/>
          </a:xfrm>
          <a:prstGeom prst="rect">
            <a:avLst/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Execução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Cada instrução ou tarefa exercida no processador é realizada conforme o pulso de clock, como uma nota em um instrumento musical.</a:t>
            </a:r>
            <a:endParaRPr/>
          </a:p>
        </p:txBody>
      </p:sp>
      <p:sp>
        <p:nvSpPr>
          <p:cNvPr id="199" name="Google Shape;199;p7"/>
          <p:cNvSpPr/>
          <p:nvPr/>
        </p:nvSpPr>
        <p:spPr>
          <a:xfrm>
            <a:off x="3963510" y="2927132"/>
            <a:ext cx="1395175" cy="3166164"/>
          </a:xfrm>
          <a:prstGeom prst="rect">
            <a:avLst/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Transferência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A comunicação entre o processador e as memórias é regida e sincronizada pelo clock. Quanto mais rápido o sinal, mais rápido é o acesso aos dados....</a:t>
            </a:r>
            <a:endParaRPr/>
          </a:p>
        </p:txBody>
      </p:sp>
      <p:sp>
        <p:nvSpPr>
          <p:cNvPr id="200" name="Google Shape;200;p7"/>
          <p:cNvSpPr/>
          <p:nvPr/>
        </p:nvSpPr>
        <p:spPr>
          <a:xfrm>
            <a:off x="3845779" y="2794604"/>
            <a:ext cx="2549570" cy="586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7"/>
          <p:cNvSpPr/>
          <p:nvPr/>
        </p:nvSpPr>
        <p:spPr>
          <a:xfrm>
            <a:off x="5575415" y="2927132"/>
            <a:ext cx="1395175" cy="3166164"/>
          </a:xfrm>
          <a:prstGeom prst="rect">
            <a:avLst/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Desempenho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ED265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... Consequente-mente, maior é o desempenho do computador, pois ele era realizar muito mais tarefas em menos tempo</a:t>
            </a:r>
            <a:endParaRPr/>
          </a:p>
        </p:txBody>
      </p:sp>
      <p:sp>
        <p:nvSpPr>
          <p:cNvPr id="202" name="Google Shape;202;p7"/>
          <p:cNvSpPr/>
          <p:nvPr/>
        </p:nvSpPr>
        <p:spPr>
          <a:xfrm>
            <a:off x="7021956" y="2794604"/>
            <a:ext cx="1582492" cy="58611"/>
          </a:xfrm>
          <a:prstGeom prst="rect">
            <a:avLst/>
          </a:prstGeom>
          <a:solidFill>
            <a:srgbClr val="7B8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7"/>
          <p:cNvSpPr/>
          <p:nvPr/>
        </p:nvSpPr>
        <p:spPr>
          <a:xfrm>
            <a:off x="5439464" y="2794604"/>
            <a:ext cx="1641102" cy="58611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7"/>
          <p:cNvSpPr/>
          <p:nvPr/>
        </p:nvSpPr>
        <p:spPr>
          <a:xfrm>
            <a:off x="7187321" y="2927132"/>
            <a:ext cx="1395175" cy="3166164"/>
          </a:xfrm>
          <a:prstGeom prst="rect">
            <a:avLst/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rgbClr val="7B83EB"/>
                </a:solidFill>
                <a:latin typeface="Arial"/>
                <a:ea typeface="Arial"/>
                <a:cs typeface="Arial"/>
                <a:sym typeface="Arial"/>
              </a:rPr>
              <a:t>Boosting</a:t>
            </a:r>
            <a:endParaRPr sz="1400" b="1">
              <a:solidFill>
                <a:srgbClr val="7B83E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7B83E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7B83EB"/>
                </a:solidFill>
                <a:latin typeface="Arial"/>
                <a:ea typeface="Arial"/>
                <a:cs typeface="Arial"/>
                <a:sym typeface="Arial"/>
              </a:rPr>
              <a:t>Ou Overclocking. É uma técnica que consiste em aumentar a velocidade normal do clock para melhorar ainda mais o desempenho. Deve ser feito com cuidado!</a:t>
            </a:r>
            <a:endParaRPr/>
          </a:p>
        </p:txBody>
      </p:sp>
      <p:sp>
        <p:nvSpPr>
          <p:cNvPr id="205" name="Google Shape;205;p7"/>
          <p:cNvSpPr/>
          <p:nvPr/>
        </p:nvSpPr>
        <p:spPr>
          <a:xfrm>
            <a:off x="2340629" y="1772816"/>
            <a:ext cx="1395175" cy="802073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7"/>
          <p:cNvSpPr/>
          <p:nvPr/>
        </p:nvSpPr>
        <p:spPr>
          <a:xfrm>
            <a:off x="3963510" y="1772816"/>
            <a:ext cx="1395175" cy="802073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7"/>
          <p:cNvSpPr/>
          <p:nvPr/>
        </p:nvSpPr>
        <p:spPr>
          <a:xfrm>
            <a:off x="5586392" y="1772816"/>
            <a:ext cx="1395175" cy="802073"/>
          </a:xfrm>
          <a:prstGeom prst="flowChartOffpageConnector">
            <a:avLst/>
          </a:prstGeom>
          <a:solidFill>
            <a:srgbClr val="ED14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7"/>
          <p:cNvSpPr/>
          <p:nvPr/>
        </p:nvSpPr>
        <p:spPr>
          <a:xfrm>
            <a:off x="7209273" y="1772816"/>
            <a:ext cx="1395175" cy="802073"/>
          </a:xfrm>
          <a:prstGeom prst="flowChartOffpageConnector">
            <a:avLst/>
          </a:prstGeom>
          <a:solidFill>
            <a:srgbClr val="7B8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"/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Importância do Clock para Computadores</a:t>
            </a:r>
            <a:endParaRPr/>
          </a:p>
        </p:txBody>
      </p:sp>
      <p:pic>
        <p:nvPicPr>
          <p:cNvPr id="215" name="Google Shape;21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3170887" y="1601501"/>
            <a:ext cx="5876190" cy="43701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" name="Google Shape;216;p8"/>
          <p:cNvGrpSpPr/>
          <p:nvPr/>
        </p:nvGrpSpPr>
        <p:grpSpPr>
          <a:xfrm>
            <a:off x="107504" y="2060848"/>
            <a:ext cx="3600400" cy="1512168"/>
            <a:chOff x="638714" y="1308295"/>
            <a:chExt cx="10158699" cy="1901011"/>
          </a:xfrm>
        </p:grpSpPr>
        <p:sp>
          <p:nvSpPr>
            <p:cNvPr id="217" name="Google Shape;217;p8"/>
            <p:cNvSpPr/>
            <p:nvPr/>
          </p:nvSpPr>
          <p:spPr>
            <a:xfrm>
              <a:off x="1378422" y="1308295"/>
              <a:ext cx="9418991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ED145B"/>
                </a:buClr>
                <a:buSzPts val="2000"/>
                <a:buFont typeface="Arial"/>
                <a:buNone/>
              </a:pPr>
              <a:r>
                <a:rPr lang="pt-BR" sz="20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O Clock,</a:t>
              </a: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controla praticamente tudo nos computadores...</a:t>
              </a:r>
              <a:endParaRPr/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9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RTC?</a:t>
            </a:r>
            <a:endParaRPr/>
          </a:p>
        </p:txBody>
      </p:sp>
      <p:grpSp>
        <p:nvGrpSpPr>
          <p:cNvPr id="225" name="Google Shape;225;p9"/>
          <p:cNvGrpSpPr/>
          <p:nvPr/>
        </p:nvGrpSpPr>
        <p:grpSpPr>
          <a:xfrm>
            <a:off x="323528" y="2913914"/>
            <a:ext cx="4248472" cy="1512168"/>
            <a:chOff x="638714" y="1308295"/>
            <a:chExt cx="10971395" cy="1901011"/>
          </a:xfrm>
        </p:grpSpPr>
        <p:sp>
          <p:nvSpPr>
            <p:cNvPr id="226" name="Google Shape;226;p9"/>
            <p:cNvSpPr/>
            <p:nvPr/>
          </p:nvSpPr>
          <p:spPr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Ele conta os pulsos de clock e os transforma em unidade de tempo , como </a:t>
              </a:r>
              <a:r>
                <a:rPr lang="pt-BR" sz="2000" b="1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segundos, minutos, horas, dias, meses e anos</a:t>
              </a: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8" name="Google Shape;228;p9"/>
          <p:cNvGrpSpPr/>
          <p:nvPr/>
        </p:nvGrpSpPr>
        <p:grpSpPr>
          <a:xfrm>
            <a:off x="323528" y="4775091"/>
            <a:ext cx="4248472" cy="1512168"/>
            <a:chOff x="638714" y="1308295"/>
            <a:chExt cx="10971395" cy="1901011"/>
          </a:xfrm>
        </p:grpSpPr>
        <p:sp>
          <p:nvSpPr>
            <p:cNvPr id="229" name="Google Shape;229;p9"/>
            <p:cNvSpPr/>
            <p:nvPr/>
          </p:nvSpPr>
          <p:spPr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É usado para controlar o sincronismo, gerar alarmes, registros de eventos e até criar calendários.</a:t>
              </a:r>
              <a:endParaRPr/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1" name="Google Shape;231;p9"/>
          <p:cNvPicPr preferRelativeResize="0"/>
          <p:nvPr/>
        </p:nvPicPr>
        <p:blipFill rotWithShape="1">
          <a:blip r:embed="rId3">
            <a:alphaModFix/>
          </a:blip>
          <a:srcRect l="13879" t="7759" r="4008" b="3839"/>
          <a:stretch/>
        </p:blipFill>
        <p:spPr>
          <a:xfrm>
            <a:off x="4858439" y="1581766"/>
            <a:ext cx="4176465" cy="41764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2" name="Google Shape;232;p9"/>
          <p:cNvGrpSpPr/>
          <p:nvPr/>
        </p:nvGrpSpPr>
        <p:grpSpPr>
          <a:xfrm>
            <a:off x="323528" y="1052736"/>
            <a:ext cx="4224196" cy="1512168"/>
            <a:chOff x="638714" y="1308295"/>
            <a:chExt cx="11918769" cy="1901011"/>
          </a:xfrm>
        </p:grpSpPr>
        <p:sp>
          <p:nvSpPr>
            <p:cNvPr id="233" name="Google Shape;233;p9"/>
            <p:cNvSpPr/>
            <p:nvPr/>
          </p:nvSpPr>
          <p:spPr>
            <a:xfrm>
              <a:off x="1378422" y="1308295"/>
              <a:ext cx="11179061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ED145B"/>
                </a:buClr>
                <a:buSzPts val="2000"/>
                <a:buFont typeface="Arial"/>
                <a:buNone/>
              </a:pPr>
              <a:r>
                <a:rPr lang="pt-BR" sz="20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Real Time Clock,</a:t>
              </a: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ou Relógio de Tempo Real. É um componente eletrônico usado para manter o controle </a:t>
              </a:r>
              <a:r>
                <a:rPr lang="pt-BR" sz="2000" b="1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preciso</a:t>
              </a: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do tempo.</a:t>
              </a:r>
              <a:endParaRPr/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1017</Words>
  <Application>Microsoft Office PowerPoint</Application>
  <PresentationFormat>Apresentação na tela (4:3)</PresentationFormat>
  <Paragraphs>112</Paragraphs>
  <Slides>19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19</vt:i4>
      </vt:variant>
    </vt:vector>
  </HeadingPairs>
  <TitlesOfParts>
    <vt:vector size="26" baseType="lpstr">
      <vt:lpstr>Arial</vt:lpstr>
      <vt:lpstr>Times New Roman</vt:lpstr>
      <vt:lpstr>Calibri</vt:lpstr>
      <vt:lpstr>Lato</vt:lpstr>
      <vt:lpstr>Noto Sans Symbols</vt:lpstr>
      <vt:lpstr>Office Theme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Copyright © 2023 Prof. Airton Y. C. Toyofuku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Paula</dc:creator>
  <cp:lastModifiedBy>Airton</cp:lastModifiedBy>
  <cp:revision>1</cp:revision>
  <dcterms:created xsi:type="dcterms:W3CDTF">2018-08-18T04:32:45Z</dcterms:created>
  <dcterms:modified xsi:type="dcterms:W3CDTF">2023-08-14T13:46:22Z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</Properties>
</file>